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1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6B5-9789-4162-9055-4EFA3F8C71E7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9CA2-147B-4FAB-B58A-C24415FBB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65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6B5-9789-4162-9055-4EFA3F8C71E7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9CA2-147B-4FAB-B58A-C24415FBB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73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6B5-9789-4162-9055-4EFA3F8C71E7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9CA2-147B-4FAB-B58A-C24415FBB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60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6B5-9789-4162-9055-4EFA3F8C71E7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9CA2-147B-4FAB-B58A-C24415FBB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5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6B5-9789-4162-9055-4EFA3F8C71E7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9CA2-147B-4FAB-B58A-C24415FBB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680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6B5-9789-4162-9055-4EFA3F8C71E7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9CA2-147B-4FAB-B58A-C24415FBB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70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6B5-9789-4162-9055-4EFA3F8C71E7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9CA2-147B-4FAB-B58A-C24415FBB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6B5-9789-4162-9055-4EFA3F8C71E7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9CA2-147B-4FAB-B58A-C24415FBB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41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6B5-9789-4162-9055-4EFA3F8C71E7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9CA2-147B-4FAB-B58A-C24415FBB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48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6B5-9789-4162-9055-4EFA3F8C71E7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9CA2-147B-4FAB-B58A-C24415FBB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90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6B5-9789-4162-9055-4EFA3F8C71E7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9CA2-147B-4FAB-B58A-C24415FBB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13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B36B5-9789-4162-9055-4EFA3F8C71E7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D9CA2-147B-4FAB-B58A-C24415FBB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44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17" Type="http://schemas.openxmlformats.org/officeDocument/2006/relationships/image" Target="../media/image13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E9D46-7070-4641-A814-264F692F51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3C502-97B9-49D3-8434-AF916D09E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7E8658C-DD46-4723-9A82-7C4C615CA9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41"/>
            <a:ext cx="6858000" cy="98041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A79D4C-0CE1-433B-BC71-F53350D353D0}"/>
              </a:ext>
            </a:extLst>
          </p:cNvPr>
          <p:cNvSpPr txBox="1"/>
          <p:nvPr/>
        </p:nvSpPr>
        <p:spPr>
          <a:xfrm>
            <a:off x="1775790" y="207857"/>
            <a:ext cx="283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Maths </a:t>
            </a: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A49765D0-6935-47AD-AF56-DC0A7C25C281}"/>
              </a:ext>
            </a:extLst>
          </p:cNvPr>
          <p:cNvSpPr/>
          <p:nvPr/>
        </p:nvSpPr>
        <p:spPr>
          <a:xfrm>
            <a:off x="923555" y="642062"/>
            <a:ext cx="4929811" cy="296730"/>
          </a:xfrm>
          <a:prstGeom prst="roundRect">
            <a:avLst/>
          </a:prstGeom>
          <a:noFill/>
          <a:ln w="38100">
            <a:solidFill>
              <a:srgbClr val="2C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7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26">
                <a:extLst>
                  <a:ext uri="{FF2B5EF4-FFF2-40B4-BE49-F238E27FC236}">
                    <a16:creationId xmlns:a16="http://schemas.microsoft.com/office/drawing/2014/main" id="{BA53E81D-FF60-488C-87EB-AE2FB9D42C65}"/>
                  </a:ext>
                </a:extLst>
              </p:cNvPr>
              <p:cNvSpPr/>
              <p:nvPr/>
            </p:nvSpPr>
            <p:spPr>
              <a:xfrm>
                <a:off x="348746" y="1375032"/>
                <a:ext cx="1117074" cy="2046821"/>
              </a:xfrm>
              <a:prstGeom prst="roundRect">
                <a:avLst/>
              </a:prstGeom>
              <a:noFill/>
              <a:ln w="38100">
                <a:solidFill>
                  <a:srgbClr val="FAB4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800" b="1" dirty="0">
                    <a:solidFill>
                      <a:schemeClr val="tx1"/>
                    </a:solidFill>
                  </a:rPr>
                  <a:t>Key Concept</a:t>
                </a:r>
              </a:p>
              <a:p>
                <a:pPr algn="ctr"/>
                <a:r>
                  <a:rPr lang="en-GB" sz="800" dirty="0">
                    <a:solidFill>
                      <a:schemeClr val="tx1"/>
                    </a:solidFill>
                  </a:rPr>
                  <a:t>Mixed numbers</a:t>
                </a:r>
              </a:p>
              <a:p>
                <a:pPr algn="ctr"/>
                <a:r>
                  <a:rPr lang="en-GB" sz="800" dirty="0">
                    <a:solidFill>
                      <a:schemeClr val="tx1"/>
                    </a:solidFill>
                  </a:rPr>
                  <a:t>These are made up of a whole number and a fraction.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GB" sz="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800" b="1" dirty="0">
                  <a:solidFill>
                    <a:srgbClr val="0070C0"/>
                  </a:solidFill>
                </a:endParaRPr>
              </a:p>
              <a:p>
                <a:pPr algn="ctr"/>
                <a:endParaRPr lang="en-GB" sz="800" b="1" dirty="0">
                  <a:solidFill>
                    <a:srgbClr val="0070C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800" b="1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en-GB" sz="800" b="1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GB" sz="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Rounded Rectangle 26">
                <a:extLst>
                  <a:ext uri="{FF2B5EF4-FFF2-40B4-BE49-F238E27FC236}">
                    <a16:creationId xmlns:a16="http://schemas.microsoft.com/office/drawing/2014/main" id="{BA53E81D-FF60-488C-87EB-AE2FB9D42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46" y="1375032"/>
                <a:ext cx="1117074" cy="204682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AB4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AF610961-29CB-4838-BBCD-B95CB1D5363F}"/>
              </a:ext>
            </a:extLst>
          </p:cNvPr>
          <p:cNvGrpSpPr/>
          <p:nvPr/>
        </p:nvGrpSpPr>
        <p:grpSpPr>
          <a:xfrm>
            <a:off x="3186404" y="1377906"/>
            <a:ext cx="1228500" cy="2046820"/>
            <a:chOff x="-5019165" y="4462174"/>
            <a:chExt cx="2194559" cy="36814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ed Rectangle 37">
                  <a:extLst>
                    <a:ext uri="{FF2B5EF4-FFF2-40B4-BE49-F238E27FC236}">
                      <a16:creationId xmlns:a16="http://schemas.microsoft.com/office/drawing/2014/main" id="{E5E5E5A5-056E-4558-B23B-FD9A28E9D6E4}"/>
                    </a:ext>
                  </a:extLst>
                </p:cNvPr>
                <p:cNvSpPr/>
                <p:nvPr/>
              </p:nvSpPr>
              <p:spPr>
                <a:xfrm>
                  <a:off x="-5019165" y="4462174"/>
                  <a:ext cx="2194559" cy="3681481"/>
                </a:xfrm>
                <a:prstGeom prst="roundRect">
                  <a:avLst/>
                </a:prstGeom>
                <a:noFill/>
                <a:ln w="38100">
                  <a:solidFill>
                    <a:srgbClr val="FAB4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B" sz="800" b="1" dirty="0">
                      <a:solidFill>
                        <a:schemeClr val="tx1"/>
                      </a:solidFill>
                    </a:rPr>
                    <a:t>Key Concept</a:t>
                  </a:r>
                </a:p>
                <a:p>
                  <a:pPr algn="ctr"/>
                  <a:endParaRPr lang="en-GB" sz="800" b="1" dirty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GB" sz="800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GB" sz="800" b="1" dirty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8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8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GB" sz="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GB" sz="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en-GB" sz="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oMath>
                    </m:oMathPara>
                  </a14:m>
                  <a:endParaRPr lang="en-GB" sz="800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GB" sz="800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GB" sz="800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GB" sz="800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GB" sz="800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GB" sz="800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GB" sz="800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GB" sz="8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GB" sz="800" dirty="0">
                      <a:solidFill>
                        <a:schemeClr val="tx1"/>
                      </a:solidFill>
                    </a:rPr>
                    <a:t>= 0.25</a:t>
                  </a:r>
                </a:p>
              </p:txBody>
            </p:sp>
          </mc:Choice>
          <mc:Fallback xmlns="">
            <p:sp>
              <p:nvSpPr>
                <p:cNvPr id="13" name="Rounded Rectangle 37">
                  <a:extLst>
                    <a:ext uri="{FF2B5EF4-FFF2-40B4-BE49-F238E27FC236}">
                      <a16:creationId xmlns:a16="http://schemas.microsoft.com/office/drawing/2014/main" id="{E5E5E5A5-056E-4558-B23B-FD9A28E9D6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019165" y="4462174"/>
                  <a:ext cx="2194559" cy="3681481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rgbClr val="FAB4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BD69808-AAFC-4B69-B05B-AD5A23508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40589" y="6327608"/>
              <a:ext cx="704847" cy="70712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52E92C6-CFD0-4B31-937D-A199C78D6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-4050925" y="6571037"/>
              <a:ext cx="1083240" cy="5969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6460AA9-94F0-480C-B4E6-12E57DFC8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7910" y="7073512"/>
              <a:ext cx="675201" cy="6752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FA266A-8552-4812-9377-DA9D7AD269FE}"/>
              </a:ext>
            </a:extLst>
          </p:cNvPr>
          <p:cNvGrpSpPr/>
          <p:nvPr/>
        </p:nvGrpSpPr>
        <p:grpSpPr>
          <a:xfrm>
            <a:off x="4514870" y="1366209"/>
            <a:ext cx="2012381" cy="1457669"/>
            <a:chOff x="7200900" y="1687987"/>
            <a:chExt cx="5004226" cy="394643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07CC8A3-14AB-49A0-B497-D4B6B60AD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63776" y="2217867"/>
              <a:ext cx="4837549" cy="335324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FEBE21-9B5C-40D2-9525-A66F56E656C4}"/>
                </a:ext>
              </a:extLst>
            </p:cNvPr>
            <p:cNvSpPr txBox="1"/>
            <p:nvPr/>
          </p:nvSpPr>
          <p:spPr>
            <a:xfrm>
              <a:off x="8960052" y="1714056"/>
              <a:ext cx="1463740" cy="583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/>
                <a:t>Examples</a:t>
              </a:r>
            </a:p>
          </p:txBody>
        </p:sp>
        <p:sp>
          <p:nvSpPr>
            <p:cNvPr id="21" name="Rounded Rectangle 33">
              <a:extLst>
                <a:ext uri="{FF2B5EF4-FFF2-40B4-BE49-F238E27FC236}">
                  <a16:creationId xmlns:a16="http://schemas.microsoft.com/office/drawing/2014/main" id="{9EB05B27-3780-4F76-BA0F-E4A8980BDFC2}"/>
                </a:ext>
              </a:extLst>
            </p:cNvPr>
            <p:cNvSpPr/>
            <p:nvPr/>
          </p:nvSpPr>
          <p:spPr>
            <a:xfrm>
              <a:off x="7200900" y="1687987"/>
              <a:ext cx="5004226" cy="3946437"/>
            </a:xfrm>
            <a:prstGeom prst="roundRect">
              <a:avLst>
                <a:gd name="adj" fmla="val 10268"/>
              </a:avLst>
            </a:prstGeom>
            <a:noFill/>
            <a:ln w="38100">
              <a:solidFill>
                <a:srgbClr val="2C27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ounded Rectangle 26">
            <a:extLst>
              <a:ext uri="{FF2B5EF4-FFF2-40B4-BE49-F238E27FC236}">
                <a16:creationId xmlns:a16="http://schemas.microsoft.com/office/drawing/2014/main" id="{0CE8D21B-5D8D-4B13-92DA-CBA700F8BC0B}"/>
              </a:ext>
            </a:extLst>
          </p:cNvPr>
          <p:cNvSpPr/>
          <p:nvPr/>
        </p:nvSpPr>
        <p:spPr>
          <a:xfrm>
            <a:off x="1589042" y="1375033"/>
            <a:ext cx="1458958" cy="2046821"/>
          </a:xfrm>
          <a:prstGeom prst="roundRect">
            <a:avLst/>
          </a:prstGeom>
          <a:noFill/>
          <a:ln w="38100">
            <a:solidFill>
              <a:srgbClr val="FA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Key Concept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FDP Equivalence</a:t>
            </a:r>
          </a:p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411A9C44-2C78-4530-8689-D8E1CF9CC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917937"/>
                  </p:ext>
                </p:extLst>
              </p:nvPr>
            </p:nvGraphicFramePr>
            <p:xfrm>
              <a:off x="1701115" y="1736917"/>
              <a:ext cx="1196835" cy="16149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8945">
                      <a:extLst>
                        <a:ext uri="{9D8B030D-6E8A-4147-A177-3AD203B41FA5}">
                          <a16:colId xmlns:a16="http://schemas.microsoft.com/office/drawing/2014/main" val="1872336123"/>
                        </a:ext>
                      </a:extLst>
                    </a:gridCol>
                    <a:gridCol w="398945">
                      <a:extLst>
                        <a:ext uri="{9D8B030D-6E8A-4147-A177-3AD203B41FA5}">
                          <a16:colId xmlns:a16="http://schemas.microsoft.com/office/drawing/2014/main" val="4007530944"/>
                        </a:ext>
                      </a:extLst>
                    </a:gridCol>
                    <a:gridCol w="398945">
                      <a:extLst>
                        <a:ext uri="{9D8B030D-6E8A-4147-A177-3AD203B41FA5}">
                          <a16:colId xmlns:a16="http://schemas.microsoft.com/office/drawing/2014/main" val="3389728434"/>
                        </a:ext>
                      </a:extLst>
                    </a:gridCol>
                  </a:tblGrid>
                  <a:tr h="1724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800" b="1" dirty="0"/>
                            <a:t>F</a:t>
                          </a:r>
                        </a:p>
                      </a:txBody>
                      <a:tcPr>
                        <a:solidFill>
                          <a:srgbClr val="FAB5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800" b="1" dirty="0"/>
                            <a:t>D</a:t>
                          </a:r>
                        </a:p>
                      </a:txBody>
                      <a:tcPr>
                        <a:solidFill>
                          <a:srgbClr val="FAB5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800" b="1" dirty="0"/>
                            <a:t>P</a:t>
                          </a:r>
                        </a:p>
                      </a:txBody>
                      <a:tcPr>
                        <a:solidFill>
                          <a:srgbClr val="FAB5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1112879"/>
                      </a:ext>
                    </a:extLst>
                  </a:tr>
                  <a:tr h="1890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800" b="0" i="1" smtClean="0">
                                            <a:latin typeface="Cambria Math" panose="02040503050406030204" pitchFamily="18" charset="0"/>
                                          </a:rPr>
                                          <m:t>100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800" dirty="0"/>
                            <a:t>0.01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800" dirty="0"/>
                            <a:t>1%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8868474"/>
                      </a:ext>
                    </a:extLst>
                  </a:tr>
                  <a:tr h="18907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800" b="0" i="1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8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800" dirty="0"/>
                            <a:t>10%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4017664"/>
                      </a:ext>
                    </a:extLst>
                  </a:tr>
                  <a:tr h="18907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800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8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800" dirty="0"/>
                            <a:t>20%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2975420"/>
                      </a:ext>
                    </a:extLst>
                  </a:tr>
                  <a:tr h="18845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8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800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800" dirty="0"/>
                            <a:t>25%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6803839"/>
                      </a:ext>
                    </a:extLst>
                  </a:tr>
                  <a:tr h="18845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800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800" dirty="0"/>
                            <a:t>50%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5960026"/>
                      </a:ext>
                    </a:extLst>
                  </a:tr>
                  <a:tr h="18866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GB" sz="8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800" dirty="0"/>
                            <a:t>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800" dirty="0"/>
                            <a:t>75%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25793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411A9C44-2C78-4530-8689-D8E1CF9CC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917937"/>
                  </p:ext>
                </p:extLst>
              </p:nvPr>
            </p:nvGraphicFramePr>
            <p:xfrm>
              <a:off x="1701115" y="1736917"/>
              <a:ext cx="1196835" cy="16149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8945">
                      <a:extLst>
                        <a:ext uri="{9D8B030D-6E8A-4147-A177-3AD203B41FA5}">
                          <a16:colId xmlns:a16="http://schemas.microsoft.com/office/drawing/2014/main" val="1872336123"/>
                        </a:ext>
                      </a:extLst>
                    </a:gridCol>
                    <a:gridCol w="398945">
                      <a:extLst>
                        <a:ext uri="{9D8B030D-6E8A-4147-A177-3AD203B41FA5}">
                          <a16:colId xmlns:a16="http://schemas.microsoft.com/office/drawing/2014/main" val="4007530944"/>
                        </a:ext>
                      </a:extLst>
                    </a:gridCol>
                    <a:gridCol w="398945">
                      <a:extLst>
                        <a:ext uri="{9D8B030D-6E8A-4147-A177-3AD203B41FA5}">
                          <a16:colId xmlns:a16="http://schemas.microsoft.com/office/drawing/2014/main" val="3389728434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800" b="1" dirty="0"/>
                            <a:t>F</a:t>
                          </a:r>
                        </a:p>
                      </a:txBody>
                      <a:tcPr>
                        <a:solidFill>
                          <a:srgbClr val="FAB5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800" b="1" dirty="0"/>
                            <a:t>D</a:t>
                          </a:r>
                        </a:p>
                      </a:txBody>
                      <a:tcPr>
                        <a:solidFill>
                          <a:srgbClr val="FAB5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800" b="1" dirty="0"/>
                            <a:t>P</a:t>
                          </a:r>
                        </a:p>
                      </a:txBody>
                      <a:tcPr>
                        <a:solidFill>
                          <a:srgbClr val="FAB5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1112879"/>
                      </a:ext>
                    </a:extLst>
                  </a:tr>
                  <a:tr h="2339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515" t="-92308" r="-201515" b="-497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800" dirty="0"/>
                            <a:t>0.01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800" dirty="0"/>
                            <a:t>1%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8868474"/>
                      </a:ext>
                    </a:extLst>
                  </a:tr>
                  <a:tr h="2339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515" t="-197368" r="-201515" b="-4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8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800" dirty="0"/>
                            <a:t>10%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4017664"/>
                      </a:ext>
                    </a:extLst>
                  </a:tr>
                  <a:tr h="2339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515" t="-289744" r="-20151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8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800" dirty="0"/>
                            <a:t>20%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2975420"/>
                      </a:ext>
                    </a:extLst>
                  </a:tr>
                  <a:tr h="2331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515" t="-400000" r="-201515" b="-2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800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800" dirty="0"/>
                            <a:t>25%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6803839"/>
                      </a:ext>
                    </a:extLst>
                  </a:tr>
                  <a:tr h="2331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515" t="-487179" r="-201515" b="-1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800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800" dirty="0"/>
                            <a:t>50%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5960026"/>
                      </a:ext>
                    </a:extLst>
                  </a:tr>
                  <a:tr h="2334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515" t="-602632" r="-201515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800" dirty="0"/>
                            <a:t>0.75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800" dirty="0"/>
                            <a:t>75%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25793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Rounded Rectangle 35">
            <a:extLst>
              <a:ext uri="{FF2B5EF4-FFF2-40B4-BE49-F238E27FC236}">
                <a16:creationId xmlns:a16="http://schemas.microsoft.com/office/drawing/2014/main" id="{564F617D-212B-4D1F-918C-4E91EE338FAE}"/>
              </a:ext>
            </a:extLst>
          </p:cNvPr>
          <p:cNvSpPr/>
          <p:nvPr/>
        </p:nvSpPr>
        <p:spPr>
          <a:xfrm>
            <a:off x="4470517" y="2910464"/>
            <a:ext cx="2027047" cy="655696"/>
          </a:xfrm>
          <a:prstGeom prst="roundRect">
            <a:avLst/>
          </a:prstGeom>
          <a:noFill/>
          <a:ln w="38100">
            <a:solidFill>
              <a:srgbClr val="870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87022F"/>
                </a:solidFill>
                <a:latin typeface="Calibri" panose="020F0502020204030204" pitchFamily="34" charset="0"/>
              </a:rPr>
              <a:t>Key Words</a:t>
            </a: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</a:rPr>
              <a:t>Equivalence: </a:t>
            </a:r>
            <a:r>
              <a:rPr lang="en-GB" sz="800" dirty="0">
                <a:solidFill>
                  <a:schemeClr val="tx1"/>
                </a:solidFill>
                <a:latin typeface="Calibri" panose="020F0502020204030204" pitchFamily="34" charset="0"/>
              </a:rPr>
              <a:t>Two fractions are equivalent if one is a multiple of the other.</a:t>
            </a:r>
          </a:p>
          <a:p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</a:rPr>
              <a:t>Simplify: </a:t>
            </a:r>
            <a:r>
              <a:rPr lang="en-GB" sz="800" dirty="0">
                <a:solidFill>
                  <a:schemeClr val="tx1"/>
                </a:solidFill>
                <a:latin typeface="Calibri" panose="020F0502020204030204" pitchFamily="34" charset="0"/>
              </a:rPr>
              <a:t>Cancel a fraction down to give the smallest numbers possible.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B0D26A11-BC99-4CFC-9F6C-FB5F8A1BA0B3}"/>
              </a:ext>
            </a:extLst>
          </p:cNvPr>
          <p:cNvSpPr/>
          <p:nvPr/>
        </p:nvSpPr>
        <p:spPr>
          <a:xfrm>
            <a:off x="5280659" y="3658732"/>
            <a:ext cx="1204849" cy="1759088"/>
          </a:xfrm>
          <a:prstGeom prst="roundRect">
            <a:avLst/>
          </a:prstGeom>
          <a:noFill/>
          <a:ln w="38100">
            <a:solidFill>
              <a:srgbClr val="FA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Key Concept</a:t>
            </a:r>
          </a:p>
          <a:p>
            <a:pPr algn="ctr"/>
            <a:endParaRPr lang="en-GB" sz="800" b="1" dirty="0">
              <a:solidFill>
                <a:schemeClr val="tx1"/>
              </a:solidFill>
            </a:endParaRP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Factors: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Find these in pairs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12</a:t>
            </a:r>
            <a:endParaRPr lang="en-GB" sz="800" dirty="0">
              <a:solidFill>
                <a:schemeClr val="tx1"/>
              </a:solidFill>
            </a:endParaRP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1, 12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2, 6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3, 4</a:t>
            </a:r>
          </a:p>
          <a:p>
            <a:pPr algn="ctr"/>
            <a:endParaRPr lang="en-GB" sz="800" dirty="0">
              <a:solidFill>
                <a:schemeClr val="tx1"/>
              </a:solidFill>
            </a:endParaRP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Multiples: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Start with the number itself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7</a:t>
            </a:r>
            <a:r>
              <a:rPr lang="en-GB" sz="800" dirty="0">
                <a:solidFill>
                  <a:schemeClr val="tx1"/>
                </a:solidFill>
              </a:rPr>
              <a:t> – 7, 14, 21, 28, …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130A279-FC1C-4648-83FF-1DAB59FB3B8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4286"/>
          <a:stretch/>
        </p:blipFill>
        <p:spPr>
          <a:xfrm>
            <a:off x="3023718" y="4205191"/>
            <a:ext cx="1984959" cy="1077766"/>
          </a:xfrm>
          <a:prstGeom prst="rect">
            <a:avLst/>
          </a:prstGeom>
        </p:spPr>
      </p:pic>
      <p:sp>
        <p:nvSpPr>
          <p:cNvPr id="29" name="Rounded Rectangle 26">
            <a:extLst>
              <a:ext uri="{FF2B5EF4-FFF2-40B4-BE49-F238E27FC236}">
                <a16:creationId xmlns:a16="http://schemas.microsoft.com/office/drawing/2014/main" id="{5D7748FF-3805-45AD-B2FD-4C0B1B1E5363}"/>
              </a:ext>
            </a:extLst>
          </p:cNvPr>
          <p:cNvSpPr/>
          <p:nvPr/>
        </p:nvSpPr>
        <p:spPr>
          <a:xfrm>
            <a:off x="2897950" y="3676836"/>
            <a:ext cx="2236496" cy="1740984"/>
          </a:xfrm>
          <a:prstGeom prst="roundRect">
            <a:avLst>
              <a:gd name="adj" fmla="val 10148"/>
            </a:avLst>
          </a:prstGeom>
          <a:noFill/>
          <a:ln w="38100">
            <a:solidFill>
              <a:srgbClr val="FA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Key Concept</a:t>
            </a:r>
          </a:p>
          <a:p>
            <a:pPr algn="ctr"/>
            <a:endParaRPr lang="en-GB" sz="800" b="1" dirty="0">
              <a:solidFill>
                <a:schemeClr val="tx1"/>
              </a:solidFill>
            </a:endParaRP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Multiply/Divide by powers of 10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3ABD3A3-FD0C-4FF2-9C7A-FCE4E4567A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1405" y="4004009"/>
            <a:ext cx="1186765" cy="1411662"/>
          </a:xfrm>
          <a:prstGeom prst="rect">
            <a:avLst/>
          </a:prstGeom>
        </p:spPr>
      </p:pic>
      <p:sp>
        <p:nvSpPr>
          <p:cNvPr id="32" name="Rounded Rectangle 24">
            <a:extLst>
              <a:ext uri="{FF2B5EF4-FFF2-40B4-BE49-F238E27FC236}">
                <a16:creationId xmlns:a16="http://schemas.microsoft.com/office/drawing/2014/main" id="{EEEFBC26-B83A-4360-B0E2-379C832CC308}"/>
              </a:ext>
            </a:extLst>
          </p:cNvPr>
          <p:cNvSpPr/>
          <p:nvPr/>
        </p:nvSpPr>
        <p:spPr>
          <a:xfrm>
            <a:off x="342900" y="3494507"/>
            <a:ext cx="2236496" cy="1955857"/>
          </a:xfrm>
          <a:prstGeom prst="roundRect">
            <a:avLst>
              <a:gd name="adj" fmla="val 13037"/>
            </a:avLst>
          </a:prstGeom>
          <a:noFill/>
          <a:ln w="38100">
            <a:solidFill>
              <a:srgbClr val="870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87022F"/>
                </a:solidFill>
                <a:latin typeface="Calibri" panose="020F0502020204030204" pitchFamily="34" charset="0"/>
              </a:rPr>
              <a:t>Key Words</a:t>
            </a: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</a:rPr>
              <a:t>Place Value: </a:t>
            </a:r>
            <a:r>
              <a:rPr lang="en-GB" sz="800" dirty="0">
                <a:solidFill>
                  <a:schemeClr val="tx1"/>
                </a:solidFill>
                <a:latin typeface="Calibri" panose="020F0502020204030204" pitchFamily="34" charset="0"/>
              </a:rPr>
              <a:t>The value a digit takes when placed in a particular position of a number.</a:t>
            </a:r>
          </a:p>
          <a:p>
            <a:endParaRPr lang="en-GB" sz="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3CB02B6-06C6-4DFE-BC85-50C8A3D98F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5568564"/>
            <a:ext cx="6858000" cy="906780"/>
          </a:xfrm>
          <a:prstGeom prst="rect">
            <a:avLst/>
          </a:prstGeom>
        </p:spPr>
      </p:pic>
      <p:sp>
        <p:nvSpPr>
          <p:cNvPr id="35" name="Rounded Rectangle 2">
            <a:extLst>
              <a:ext uri="{FF2B5EF4-FFF2-40B4-BE49-F238E27FC236}">
                <a16:creationId xmlns:a16="http://schemas.microsoft.com/office/drawing/2014/main" id="{EAFFFCF2-02B3-41CE-9FAE-6EF374A762D0}"/>
              </a:ext>
            </a:extLst>
          </p:cNvPr>
          <p:cNvSpPr/>
          <p:nvPr/>
        </p:nvSpPr>
        <p:spPr>
          <a:xfrm>
            <a:off x="1018748" y="5991022"/>
            <a:ext cx="4929811" cy="296730"/>
          </a:xfrm>
          <a:prstGeom prst="roundRect">
            <a:avLst/>
          </a:prstGeom>
          <a:noFill/>
          <a:ln w="38100">
            <a:solidFill>
              <a:srgbClr val="2C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7 Algebra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4375952-6258-485E-ACD0-8E42DACC69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4012" y="7240521"/>
            <a:ext cx="1576498" cy="1989886"/>
          </a:xfrm>
          <a:prstGeom prst="rect">
            <a:avLst/>
          </a:prstGeom>
        </p:spPr>
      </p:pic>
      <p:sp>
        <p:nvSpPr>
          <p:cNvPr id="37" name="Rounded Rectangle 26">
            <a:extLst>
              <a:ext uri="{FF2B5EF4-FFF2-40B4-BE49-F238E27FC236}">
                <a16:creationId xmlns:a16="http://schemas.microsoft.com/office/drawing/2014/main" id="{F38A6658-D5B4-4336-BB3A-80E6CDDB8A15}"/>
              </a:ext>
            </a:extLst>
          </p:cNvPr>
          <p:cNvSpPr/>
          <p:nvPr/>
        </p:nvSpPr>
        <p:spPr>
          <a:xfrm>
            <a:off x="333286" y="6511034"/>
            <a:ext cx="1811908" cy="2919631"/>
          </a:xfrm>
          <a:prstGeom prst="roundRect">
            <a:avLst/>
          </a:prstGeom>
          <a:noFill/>
          <a:ln w="38100">
            <a:solidFill>
              <a:srgbClr val="FA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Key Concept</a:t>
            </a:r>
          </a:p>
          <a:p>
            <a:pPr algn="ctr"/>
            <a:endParaRPr lang="en-GB" sz="800" b="1" dirty="0">
              <a:solidFill>
                <a:schemeClr val="tx1"/>
              </a:solidFill>
            </a:endParaRP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Inverse Operations</a:t>
            </a:r>
          </a:p>
        </p:txBody>
      </p:sp>
      <p:sp>
        <p:nvSpPr>
          <p:cNvPr id="38" name="Rounded Rectangle 24">
            <a:extLst>
              <a:ext uri="{FF2B5EF4-FFF2-40B4-BE49-F238E27FC236}">
                <a16:creationId xmlns:a16="http://schemas.microsoft.com/office/drawing/2014/main" id="{F6CAC711-005A-4CB1-81B7-EDE06FE68950}"/>
              </a:ext>
            </a:extLst>
          </p:cNvPr>
          <p:cNvSpPr/>
          <p:nvPr/>
        </p:nvSpPr>
        <p:spPr>
          <a:xfrm>
            <a:off x="4439055" y="8387222"/>
            <a:ext cx="1964933" cy="1019991"/>
          </a:xfrm>
          <a:prstGeom prst="roundRect">
            <a:avLst/>
          </a:prstGeom>
          <a:noFill/>
          <a:ln w="38100">
            <a:solidFill>
              <a:srgbClr val="870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87022F"/>
                </a:solidFill>
                <a:latin typeface="Calibri" panose="020F0502020204030204" pitchFamily="34" charset="0"/>
              </a:rPr>
              <a:t>Key Words</a:t>
            </a: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endParaRPr lang="en-GB" sz="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</a:rPr>
              <a:t>Unknown: </a:t>
            </a:r>
            <a:r>
              <a:rPr lang="en-GB" sz="800" dirty="0">
                <a:solidFill>
                  <a:schemeClr val="tx1"/>
                </a:solidFill>
                <a:latin typeface="Calibri" panose="020F0502020204030204" pitchFamily="34" charset="0"/>
              </a:rPr>
              <a:t>A letter which represents a number we do not know the value of. </a:t>
            </a:r>
          </a:p>
          <a:p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</a:rPr>
              <a:t>Terms: </a:t>
            </a:r>
            <a:r>
              <a:rPr lang="en-GB" sz="800" dirty="0">
                <a:solidFill>
                  <a:schemeClr val="tx1"/>
                </a:solidFill>
                <a:latin typeface="Calibri" panose="020F0502020204030204" pitchFamily="34" charset="0"/>
              </a:rPr>
              <a:t>The numbers and letters in the expression or equation. </a:t>
            </a:r>
          </a:p>
          <a:p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</a:rPr>
              <a:t>Inverse: </a:t>
            </a:r>
            <a:r>
              <a:rPr lang="en-GB" sz="800" dirty="0">
                <a:solidFill>
                  <a:schemeClr val="tx1"/>
                </a:solidFill>
                <a:latin typeface="Calibri" panose="020F0502020204030204" pitchFamily="34" charset="0"/>
              </a:rPr>
              <a:t>The operation which will do the opposite.</a:t>
            </a:r>
            <a:endParaRPr lang="en-GB" sz="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26">
                <a:extLst>
                  <a:ext uri="{FF2B5EF4-FFF2-40B4-BE49-F238E27FC236}">
                    <a16:creationId xmlns:a16="http://schemas.microsoft.com/office/drawing/2014/main" id="{CC2918E7-C4B0-4605-A22F-CE99B3F5D853}"/>
                  </a:ext>
                </a:extLst>
              </p:cNvPr>
              <p:cNvSpPr/>
              <p:nvPr/>
            </p:nvSpPr>
            <p:spPr>
              <a:xfrm>
                <a:off x="2318521" y="6511034"/>
                <a:ext cx="1811908" cy="2919631"/>
              </a:xfrm>
              <a:prstGeom prst="roundRect">
                <a:avLst/>
              </a:prstGeom>
              <a:noFill/>
              <a:ln w="38100">
                <a:solidFill>
                  <a:srgbClr val="FAB4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800" b="1" dirty="0">
                    <a:solidFill>
                      <a:schemeClr val="tx1"/>
                    </a:solidFill>
                  </a:rPr>
                  <a:t>Key Concept</a:t>
                </a:r>
              </a:p>
              <a:p>
                <a:pPr algn="ctr"/>
                <a:endParaRPr lang="en-GB" sz="8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800" dirty="0">
                    <a:solidFill>
                      <a:schemeClr val="tx1"/>
                    </a:solidFill>
                  </a:rPr>
                  <a:t>Expanding Brackets</a:t>
                </a:r>
              </a:p>
              <a:p>
                <a:pPr algn="ctr"/>
                <a:endParaRPr lang="en-GB" sz="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800" dirty="0">
                    <a:solidFill>
                      <a:schemeClr val="tx1"/>
                    </a:solidFill>
                  </a:rPr>
                  <a:t>To multiply out brackets, we use the grid method.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d>
                        <m:dPr>
                          <m:ctrlPr>
                            <a:rPr lang="en-GB" sz="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</m:oMath>
                  </m:oMathPara>
                </a14:m>
                <a:endParaRPr lang="en-GB" sz="800" b="1" dirty="0"/>
              </a:p>
              <a:p>
                <a:pPr algn="ctr"/>
                <a:endParaRPr lang="en-GB" sz="800" b="1" dirty="0"/>
              </a:p>
              <a:p>
                <a:pPr algn="ctr"/>
                <a:endParaRPr lang="en-GB" sz="800" b="1" dirty="0"/>
              </a:p>
              <a:p>
                <a:pPr algn="ctr"/>
                <a:endParaRPr lang="en-GB" sz="800" b="1" dirty="0"/>
              </a:p>
              <a:p>
                <a:pPr algn="ctr"/>
                <a:endParaRPr lang="en-GB" sz="800" b="1" dirty="0"/>
              </a:p>
              <a:p>
                <a:pPr algn="ctr"/>
                <a:r>
                  <a:rPr lang="en-GB" sz="800" b="1" dirty="0">
                    <a:solidFill>
                      <a:schemeClr val="tx1"/>
                    </a:solidFill>
                  </a:rPr>
                  <a:t>		</a:t>
                </a:r>
                <a:r>
                  <a:rPr lang="en-GB" sz="800" dirty="0">
                    <a:solidFill>
                      <a:schemeClr val="tx1"/>
                    </a:solidFill>
                  </a:rPr>
                  <a:t>=5</a:t>
                </a:r>
                <a14:m>
                  <m:oMath xmlns:m="http://schemas.openxmlformats.org/officeDocument/2006/math">
                    <m:r>
                      <a:rPr lang="en-GB" sz="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800" dirty="0">
                    <a:solidFill>
                      <a:schemeClr val="tx1"/>
                    </a:solidFill>
                  </a:rPr>
                  <a:t> + 45</a:t>
                </a:r>
                <a:endParaRPr lang="en-GB" sz="800" dirty="0"/>
              </a:p>
              <a:p>
                <a:pPr algn="ctr"/>
                <a:endParaRPr lang="en-GB" sz="800" b="1" dirty="0">
                  <a:solidFill>
                    <a:schemeClr val="tx1"/>
                  </a:solidFill>
                </a:endParaRPr>
              </a:p>
              <a:p>
                <a:pPr algn="ctr"/>
                <a:endParaRPr lang="en-GB" sz="8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800" b="1" dirty="0">
                    <a:solidFill>
                      <a:schemeClr val="tx1"/>
                    </a:solidFill>
                  </a:rPr>
                  <a:t>7x(3x-2)</a:t>
                </a:r>
              </a:p>
              <a:p>
                <a:pPr algn="ctr"/>
                <a:endParaRPr lang="en-GB" sz="800" b="1" dirty="0">
                  <a:solidFill>
                    <a:schemeClr val="tx1"/>
                  </a:solidFill>
                </a:endParaRPr>
              </a:p>
              <a:p>
                <a:pPr algn="ctr"/>
                <a:endParaRPr lang="en-GB" sz="800" b="1" dirty="0">
                  <a:solidFill>
                    <a:schemeClr val="tx1"/>
                  </a:solidFill>
                </a:endParaRPr>
              </a:p>
              <a:p>
                <a:pPr algn="ctr"/>
                <a:endParaRPr lang="en-GB" sz="800" b="1" dirty="0">
                  <a:solidFill>
                    <a:schemeClr val="tx1"/>
                  </a:solidFill>
                </a:endParaRPr>
              </a:p>
              <a:p>
                <a:pPr algn="ctr"/>
                <a:endParaRPr lang="en-GB" sz="800" b="1" dirty="0">
                  <a:solidFill>
                    <a:schemeClr val="tx1"/>
                  </a:solidFill>
                </a:endParaRPr>
              </a:p>
              <a:p>
                <a:pPr algn="ctr"/>
                <a:endParaRPr lang="en-GB" sz="8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800" b="1" dirty="0">
                    <a:solidFill>
                      <a:schemeClr val="tx1"/>
                    </a:solidFill>
                  </a:rPr>
                  <a:t>		</a:t>
                </a:r>
                <a:r>
                  <a:rPr lang="en-GB" sz="800" dirty="0">
                    <a:solidFill>
                      <a:schemeClr val="tx1"/>
                    </a:solidFill>
                  </a:rPr>
                  <a:t>=35</a:t>
                </a:r>
                <a14:m>
                  <m:oMath xmlns:m="http://schemas.openxmlformats.org/officeDocument/2006/math">
                    <m:r>
                      <a:rPr lang="en-GB" sz="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800" dirty="0">
                    <a:solidFill>
                      <a:schemeClr val="tx1"/>
                    </a:solidFill>
                  </a:rPr>
                  <a:t> -14</a:t>
                </a:r>
                <a:endParaRPr lang="en-GB" sz="800" dirty="0"/>
              </a:p>
              <a:p>
                <a:pPr algn="ctr"/>
                <a:endParaRPr lang="en-GB" sz="800" b="1" dirty="0">
                  <a:solidFill>
                    <a:schemeClr val="tx1"/>
                  </a:solidFill>
                </a:endParaRPr>
              </a:p>
              <a:p>
                <a:pPr algn="ctr"/>
                <a:endParaRPr lang="en-GB" sz="800" dirty="0">
                  <a:solidFill>
                    <a:schemeClr val="tx1"/>
                  </a:solidFill>
                </a:endParaRPr>
              </a:p>
              <a:p>
                <a:pPr algn="ctr"/>
                <a:endParaRPr lang="en-GB" sz="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ounded Rectangle 26">
                <a:extLst>
                  <a:ext uri="{FF2B5EF4-FFF2-40B4-BE49-F238E27FC236}">
                    <a16:creationId xmlns:a16="http://schemas.microsoft.com/office/drawing/2014/main" id="{CC2918E7-C4B0-4605-A22F-CE99B3F5D8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521" y="6511034"/>
                <a:ext cx="1811908" cy="2919631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 w="38100">
                <a:solidFill>
                  <a:srgbClr val="FAB4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05B4C81E-85A7-41A6-AD12-24D180685D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6570478"/>
                  </p:ext>
                </p:extLst>
              </p:nvPr>
            </p:nvGraphicFramePr>
            <p:xfrm>
              <a:off x="2724823" y="7557828"/>
              <a:ext cx="1123094" cy="42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966">
                      <a:extLst>
                        <a:ext uri="{9D8B030D-6E8A-4147-A177-3AD203B41FA5}">
                          <a16:colId xmlns:a16="http://schemas.microsoft.com/office/drawing/2014/main" val="2633215235"/>
                        </a:ext>
                      </a:extLst>
                    </a:gridCol>
                    <a:gridCol w="380564">
                      <a:extLst>
                        <a:ext uri="{9D8B030D-6E8A-4147-A177-3AD203B41FA5}">
                          <a16:colId xmlns:a16="http://schemas.microsoft.com/office/drawing/2014/main" val="1598781446"/>
                        </a:ext>
                      </a:extLst>
                    </a:gridCol>
                    <a:gridCol w="380564">
                      <a:extLst>
                        <a:ext uri="{9D8B030D-6E8A-4147-A177-3AD203B41FA5}">
                          <a16:colId xmlns:a16="http://schemas.microsoft.com/office/drawing/2014/main" val="2747264068"/>
                        </a:ext>
                      </a:extLst>
                    </a:gridCol>
                  </a:tblGrid>
                  <a:tr h="206162">
                    <a:tc>
                      <a:txBody>
                        <a:bodyPr/>
                        <a:lstStyle/>
                        <a:p>
                          <a:r>
                            <a:rPr lang="en-GB" sz="80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800" dirty="0">
                              <a:solidFill>
                                <a:schemeClr val="tx1"/>
                              </a:solidFill>
                            </a:rPr>
                            <a:t>+ 9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367960"/>
                      </a:ext>
                    </a:extLst>
                  </a:tr>
                  <a:tr h="206162">
                    <a:tc>
                      <a:txBody>
                        <a:bodyPr/>
                        <a:lstStyle/>
                        <a:p>
                          <a:r>
                            <a:rPr lang="en-GB" sz="8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8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14:m>
                            <m:oMath xmlns:m="http://schemas.openxmlformats.org/officeDocument/2006/math">
                              <m:r>
                                <a:rPr lang="en-GB" sz="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sz="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800" dirty="0">
                              <a:solidFill>
                                <a:srgbClr val="FF0000"/>
                              </a:solidFill>
                            </a:rPr>
                            <a:t>+ 45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58727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05B4C81E-85A7-41A6-AD12-24D180685D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6570478"/>
                  </p:ext>
                </p:extLst>
              </p:nvPr>
            </p:nvGraphicFramePr>
            <p:xfrm>
              <a:off x="2724823" y="7557828"/>
              <a:ext cx="1123094" cy="42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966">
                      <a:extLst>
                        <a:ext uri="{9D8B030D-6E8A-4147-A177-3AD203B41FA5}">
                          <a16:colId xmlns:a16="http://schemas.microsoft.com/office/drawing/2014/main" val="2633215235"/>
                        </a:ext>
                      </a:extLst>
                    </a:gridCol>
                    <a:gridCol w="380564">
                      <a:extLst>
                        <a:ext uri="{9D8B030D-6E8A-4147-A177-3AD203B41FA5}">
                          <a16:colId xmlns:a16="http://schemas.microsoft.com/office/drawing/2014/main" val="1598781446"/>
                        </a:ext>
                      </a:extLst>
                    </a:gridCol>
                    <a:gridCol w="380564">
                      <a:extLst>
                        <a:ext uri="{9D8B030D-6E8A-4147-A177-3AD203B41FA5}">
                          <a16:colId xmlns:a16="http://schemas.microsoft.com/office/drawing/2014/main" val="2747264068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r>
                            <a:rPr lang="en-GB" sz="80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96825" t="-2778" r="-103175" b="-1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800" dirty="0">
                              <a:solidFill>
                                <a:schemeClr val="tx1"/>
                              </a:solidFill>
                            </a:rPr>
                            <a:t>+ 9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367960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r>
                            <a:rPr lang="en-GB" sz="8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96825" t="-105714" r="-103175" b="-1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800" dirty="0">
                              <a:solidFill>
                                <a:srgbClr val="FF0000"/>
                              </a:solidFill>
                            </a:rPr>
                            <a:t>+ 45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58727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56A709D6-9EE4-49EF-99CA-DB83257D1D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8575460"/>
                  </p:ext>
                </p:extLst>
              </p:nvPr>
            </p:nvGraphicFramePr>
            <p:xfrm>
              <a:off x="2748166" y="8536041"/>
              <a:ext cx="1123095" cy="4741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967">
                      <a:extLst>
                        <a:ext uri="{9D8B030D-6E8A-4147-A177-3AD203B41FA5}">
                          <a16:colId xmlns:a16="http://schemas.microsoft.com/office/drawing/2014/main" val="2633215235"/>
                        </a:ext>
                      </a:extLst>
                    </a:gridCol>
                    <a:gridCol w="380564">
                      <a:extLst>
                        <a:ext uri="{9D8B030D-6E8A-4147-A177-3AD203B41FA5}">
                          <a16:colId xmlns:a16="http://schemas.microsoft.com/office/drawing/2014/main" val="1598781446"/>
                        </a:ext>
                      </a:extLst>
                    </a:gridCol>
                    <a:gridCol w="380564">
                      <a:extLst>
                        <a:ext uri="{9D8B030D-6E8A-4147-A177-3AD203B41FA5}">
                          <a16:colId xmlns:a16="http://schemas.microsoft.com/office/drawing/2014/main" val="2747264068"/>
                        </a:ext>
                      </a:extLst>
                    </a:gridCol>
                  </a:tblGrid>
                  <a:tr h="165947">
                    <a:tc>
                      <a:txBody>
                        <a:bodyPr/>
                        <a:lstStyle/>
                        <a:p>
                          <a:r>
                            <a:rPr lang="en-GB" sz="80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GB" sz="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800" dirty="0">
                              <a:solidFill>
                                <a:schemeClr val="tx1"/>
                              </a:solidFill>
                            </a:rPr>
                            <a:t>-2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367960"/>
                      </a:ext>
                    </a:extLst>
                  </a:tr>
                  <a:tr h="260773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8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14:m>
                            <m:oMath xmlns:m="http://schemas.openxmlformats.org/officeDocument/2006/math">
                              <m:r>
                                <a:rPr lang="en-GB" sz="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sz="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800" dirty="0"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  <a14:m>
                            <m:oMath xmlns:m="http://schemas.openxmlformats.org/officeDocument/2006/math">
                              <m:r>
                                <a:rPr lang="en-GB" sz="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GB" sz="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800" dirty="0">
                              <a:solidFill>
                                <a:srgbClr val="FF0000"/>
                              </a:solidFill>
                            </a:rPr>
                            <a:t>-14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58727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56A709D6-9EE4-49EF-99CA-DB83257D1D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8575460"/>
                  </p:ext>
                </p:extLst>
              </p:nvPr>
            </p:nvGraphicFramePr>
            <p:xfrm>
              <a:off x="2748166" y="8536041"/>
              <a:ext cx="1123095" cy="4741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967">
                      <a:extLst>
                        <a:ext uri="{9D8B030D-6E8A-4147-A177-3AD203B41FA5}">
                          <a16:colId xmlns:a16="http://schemas.microsoft.com/office/drawing/2014/main" val="2633215235"/>
                        </a:ext>
                      </a:extLst>
                    </a:gridCol>
                    <a:gridCol w="380564">
                      <a:extLst>
                        <a:ext uri="{9D8B030D-6E8A-4147-A177-3AD203B41FA5}">
                          <a16:colId xmlns:a16="http://schemas.microsoft.com/office/drawing/2014/main" val="1598781446"/>
                        </a:ext>
                      </a:extLst>
                    </a:gridCol>
                    <a:gridCol w="380564">
                      <a:extLst>
                        <a:ext uri="{9D8B030D-6E8A-4147-A177-3AD203B41FA5}">
                          <a16:colId xmlns:a16="http://schemas.microsoft.com/office/drawing/2014/main" val="2747264068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r>
                            <a:rPr lang="en-GB" sz="80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96825" t="-2778" r="-103175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800" dirty="0">
                              <a:solidFill>
                                <a:schemeClr val="tx1"/>
                              </a:solidFill>
                            </a:rPr>
                            <a:t>-2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367960"/>
                      </a:ext>
                    </a:extLst>
                  </a:tr>
                  <a:tr h="2607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667" t="-86047" r="-213333" b="-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96825" t="-86047" r="-103175" b="-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800" dirty="0">
                              <a:solidFill>
                                <a:srgbClr val="FF0000"/>
                              </a:solidFill>
                            </a:rPr>
                            <a:t>-14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58727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2" name="Rounded Rectangle 26">
            <a:extLst>
              <a:ext uri="{FF2B5EF4-FFF2-40B4-BE49-F238E27FC236}">
                <a16:creationId xmlns:a16="http://schemas.microsoft.com/office/drawing/2014/main" id="{3009DA43-A787-4D9C-A09E-16502C174032}"/>
              </a:ext>
            </a:extLst>
          </p:cNvPr>
          <p:cNvSpPr/>
          <p:nvPr/>
        </p:nvSpPr>
        <p:spPr>
          <a:xfrm>
            <a:off x="4431221" y="6557242"/>
            <a:ext cx="1811908" cy="1786831"/>
          </a:xfrm>
          <a:prstGeom prst="roundRect">
            <a:avLst/>
          </a:prstGeom>
          <a:noFill/>
          <a:ln w="38100">
            <a:solidFill>
              <a:srgbClr val="FA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Key Concept</a:t>
            </a:r>
          </a:p>
          <a:p>
            <a:pPr algn="ctr"/>
            <a:endParaRPr lang="en-GB" sz="800" b="1" dirty="0">
              <a:solidFill>
                <a:schemeClr val="tx1"/>
              </a:solidFill>
            </a:endParaRPr>
          </a:p>
          <a:p>
            <a:pPr algn="ctr"/>
            <a:r>
              <a:rPr lang="en-GB" sz="800" dirty="0">
                <a:solidFill>
                  <a:schemeClr val="tx1"/>
                </a:solidFill>
              </a:rPr>
              <a:t>Collecting Like Terms</a:t>
            </a:r>
          </a:p>
          <a:p>
            <a:pPr algn="ctr"/>
            <a:endParaRPr lang="en-GB" sz="800" b="1" dirty="0">
              <a:solidFill>
                <a:schemeClr val="tx1"/>
              </a:solidFill>
            </a:endParaRPr>
          </a:p>
          <a:p>
            <a:pPr algn="ctr"/>
            <a:endParaRPr lang="en-GB" sz="800" b="1" dirty="0">
              <a:solidFill>
                <a:schemeClr val="tx1"/>
              </a:solidFill>
            </a:endParaRPr>
          </a:p>
          <a:p>
            <a:pPr algn="ctr"/>
            <a:endParaRPr lang="en-GB" sz="800" b="1" dirty="0">
              <a:solidFill>
                <a:schemeClr val="tx1"/>
              </a:solidFill>
            </a:endParaRPr>
          </a:p>
          <a:p>
            <a:pPr algn="ctr"/>
            <a:endParaRPr lang="en-GB" sz="800" b="1" dirty="0">
              <a:solidFill>
                <a:schemeClr val="tx1"/>
              </a:solidFill>
            </a:endParaRPr>
          </a:p>
          <a:p>
            <a:pPr algn="ctr"/>
            <a:endParaRPr lang="en-GB" sz="800" b="1" dirty="0">
              <a:solidFill>
                <a:schemeClr val="tx1"/>
              </a:solidFill>
            </a:endParaRP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		</a:t>
            </a:r>
            <a:endParaRPr lang="en-GB" sz="800" dirty="0"/>
          </a:p>
          <a:p>
            <a:pPr algn="ctr"/>
            <a:endParaRPr lang="en-GB" sz="800" b="1" dirty="0">
              <a:solidFill>
                <a:schemeClr val="tx1"/>
              </a:solidFill>
            </a:endParaRPr>
          </a:p>
          <a:p>
            <a:pPr algn="ctr"/>
            <a:endParaRPr lang="en-GB" sz="800" dirty="0">
              <a:solidFill>
                <a:schemeClr val="tx1"/>
              </a:solidFill>
            </a:endParaRPr>
          </a:p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ombining Like Terms Explained—Examples, Worksheet Included — Mashup Math">
            <a:extLst>
              <a:ext uri="{FF2B5EF4-FFF2-40B4-BE49-F238E27FC236}">
                <a16:creationId xmlns:a16="http://schemas.microsoft.com/office/drawing/2014/main" id="{BEEBC5B9-3EFF-47D5-AA29-754541885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042" y="7251394"/>
            <a:ext cx="2208159" cy="7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79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A79D4C-0CE1-433B-BC71-F53350D353D0}"/>
              </a:ext>
            </a:extLst>
          </p:cNvPr>
          <p:cNvSpPr txBox="1"/>
          <p:nvPr/>
        </p:nvSpPr>
        <p:spPr>
          <a:xfrm>
            <a:off x="1775790" y="207857"/>
            <a:ext cx="283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Maths </a:t>
            </a: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A49765D0-6935-47AD-AF56-DC0A7C25C281}"/>
              </a:ext>
            </a:extLst>
          </p:cNvPr>
          <p:cNvSpPr/>
          <p:nvPr/>
        </p:nvSpPr>
        <p:spPr>
          <a:xfrm>
            <a:off x="923555" y="642062"/>
            <a:ext cx="4929811" cy="296730"/>
          </a:xfrm>
          <a:prstGeom prst="roundRect">
            <a:avLst/>
          </a:prstGeom>
          <a:noFill/>
          <a:ln w="38100">
            <a:solidFill>
              <a:srgbClr val="2C2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2C278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7 Geometry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B102289C-91C2-4CA0-AAE4-A90D7F798C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-5834" r="6794" b="5834"/>
          <a:stretch/>
        </p:blipFill>
        <p:spPr>
          <a:xfrm>
            <a:off x="410614" y="1660255"/>
            <a:ext cx="1488127" cy="1330396"/>
          </a:xfrm>
          <a:prstGeom prst="rect">
            <a:avLst/>
          </a:prstGeom>
        </p:spPr>
      </p:pic>
      <p:sp>
        <p:nvSpPr>
          <p:cNvPr id="49" name="Rounded Rectangle 26">
            <a:extLst>
              <a:ext uri="{FF2B5EF4-FFF2-40B4-BE49-F238E27FC236}">
                <a16:creationId xmlns:a16="http://schemas.microsoft.com/office/drawing/2014/main" id="{643E9421-CBC3-4B27-AF89-F9C994D18835}"/>
              </a:ext>
            </a:extLst>
          </p:cNvPr>
          <p:cNvSpPr/>
          <p:nvPr/>
        </p:nvSpPr>
        <p:spPr>
          <a:xfrm>
            <a:off x="333286" y="1347067"/>
            <a:ext cx="2709507" cy="2516544"/>
          </a:xfrm>
          <a:prstGeom prst="roundRect">
            <a:avLst>
              <a:gd name="adj" fmla="val 9789"/>
            </a:avLst>
          </a:prstGeom>
          <a:noFill/>
          <a:ln w="38100">
            <a:solidFill>
              <a:srgbClr val="FA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Key Concepts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endParaRPr lang="en-GB" sz="800" dirty="0">
              <a:solidFill>
                <a:schemeClr val="tx1"/>
              </a:solidFill>
            </a:endParaRPr>
          </a:p>
          <a:p>
            <a:endParaRPr lang="en-GB" sz="800" dirty="0">
              <a:solidFill>
                <a:schemeClr val="tx1"/>
              </a:solidFill>
            </a:endParaRPr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E4B55A03-13FA-4FB5-98F7-7D7EE83B7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226" t="32340" r="39596" b="49753"/>
          <a:stretch/>
        </p:blipFill>
        <p:spPr bwMode="auto">
          <a:xfrm>
            <a:off x="454012" y="2980293"/>
            <a:ext cx="1279023" cy="51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341467DF-7CDD-4BB7-A936-B9628E35B2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032" t="32182" r="44313" b="45994"/>
          <a:stretch/>
        </p:blipFill>
        <p:spPr bwMode="auto">
          <a:xfrm>
            <a:off x="1864026" y="3121784"/>
            <a:ext cx="918051" cy="63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C5BC56A9-5951-4710-98AD-B36612BBE816}"/>
              </a:ext>
            </a:extLst>
          </p:cNvPr>
          <p:cNvSpPr txBox="1"/>
          <p:nvPr/>
        </p:nvSpPr>
        <p:spPr>
          <a:xfrm>
            <a:off x="537972" y="3525057"/>
            <a:ext cx="1195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Angles on a line</a:t>
            </a:r>
          </a:p>
          <a:p>
            <a:pPr algn="ctr"/>
            <a:r>
              <a:rPr lang="en-GB" sz="800" dirty="0"/>
              <a:t>add to 180</a:t>
            </a:r>
            <a:r>
              <a:rPr lang="en-GB" sz="800" dirty="0">
                <a:sym typeface="Symbol" panose="05050102010706020507" pitchFamily="18" charset="2"/>
              </a:rPr>
              <a:t></a:t>
            </a:r>
            <a:endParaRPr lang="en-GB" sz="8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829CE4A-25EA-4131-AB01-BECFFB1C6907}"/>
              </a:ext>
            </a:extLst>
          </p:cNvPr>
          <p:cNvSpPr txBox="1"/>
          <p:nvPr/>
        </p:nvSpPr>
        <p:spPr>
          <a:xfrm>
            <a:off x="1911965" y="2731836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/>
              <a:t>Angles at a point </a:t>
            </a:r>
          </a:p>
          <a:p>
            <a:pPr algn="ctr"/>
            <a:r>
              <a:rPr lang="en-GB" sz="800" dirty="0"/>
              <a:t>add to 360</a:t>
            </a:r>
            <a:r>
              <a:rPr lang="en-GB" sz="800" dirty="0">
                <a:sym typeface="Symbol" panose="05050102010706020507" pitchFamily="18" charset="2"/>
              </a:rPr>
              <a:t></a:t>
            </a:r>
            <a:endParaRPr lang="en-GB" sz="800" dirty="0"/>
          </a:p>
        </p:txBody>
      </p:sp>
      <p:pic>
        <p:nvPicPr>
          <p:cNvPr id="2050" name="Picture 2" descr="quadrilaterals - KS3 Maths - BBC Bitesize">
            <a:extLst>
              <a:ext uri="{FF2B5EF4-FFF2-40B4-BE49-F238E27FC236}">
                <a16:creationId xmlns:a16="http://schemas.microsoft.com/office/drawing/2014/main" id="{3DC57E25-CDB1-4804-BBC0-F9931D02D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7" t="17577"/>
          <a:stretch/>
        </p:blipFill>
        <p:spPr bwMode="auto">
          <a:xfrm>
            <a:off x="1955163" y="1872668"/>
            <a:ext cx="1330962" cy="77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1529BD29-EF77-4C65-A643-B2C2432D134C}"/>
              </a:ext>
            </a:extLst>
          </p:cNvPr>
          <p:cNvSpPr txBox="1"/>
          <p:nvPr/>
        </p:nvSpPr>
        <p:spPr>
          <a:xfrm>
            <a:off x="2030510" y="1548223"/>
            <a:ext cx="1089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Angles in a triangle add to 180</a:t>
            </a:r>
            <a:r>
              <a:rPr lang="en-GB" sz="800" dirty="0">
                <a:sym typeface="Symbol" panose="05050102010706020507" pitchFamily="18" charset="2"/>
              </a:rPr>
              <a:t> </a:t>
            </a:r>
            <a:endParaRPr lang="en-GB" sz="800" dirty="0"/>
          </a:p>
        </p:txBody>
      </p:sp>
      <p:pic>
        <p:nvPicPr>
          <p:cNvPr id="65" name="Picture 12">
            <a:extLst>
              <a:ext uri="{FF2B5EF4-FFF2-40B4-BE49-F238E27FC236}">
                <a16:creationId xmlns:a16="http://schemas.microsoft.com/office/drawing/2014/main" id="{94CDE67D-6F8C-4771-BD29-140A9075D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716" t="29711" r="41710" b="40806"/>
          <a:stretch/>
        </p:blipFill>
        <p:spPr bwMode="auto">
          <a:xfrm>
            <a:off x="3270681" y="2059739"/>
            <a:ext cx="785237" cy="74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ounded Rectangle 26">
            <a:extLst>
              <a:ext uri="{FF2B5EF4-FFF2-40B4-BE49-F238E27FC236}">
                <a16:creationId xmlns:a16="http://schemas.microsoft.com/office/drawing/2014/main" id="{FF50815E-5E01-4864-ACDD-721BD13415B3}"/>
              </a:ext>
            </a:extLst>
          </p:cNvPr>
          <p:cNvSpPr/>
          <p:nvPr/>
        </p:nvSpPr>
        <p:spPr>
          <a:xfrm>
            <a:off x="3279452" y="1345063"/>
            <a:ext cx="1537924" cy="2018473"/>
          </a:xfrm>
          <a:prstGeom prst="roundRect">
            <a:avLst>
              <a:gd name="adj" fmla="val 11091"/>
            </a:avLst>
          </a:prstGeom>
          <a:noFill/>
          <a:ln w="38100">
            <a:solidFill>
              <a:srgbClr val="FA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Key Concepts</a:t>
            </a:r>
          </a:p>
          <a:p>
            <a:pPr algn="ctr"/>
            <a:endParaRPr lang="en-GB" sz="800" b="1" dirty="0">
              <a:solidFill>
                <a:schemeClr val="tx1"/>
              </a:solidFill>
            </a:endParaRPr>
          </a:p>
        </p:txBody>
      </p:sp>
      <p:pic>
        <p:nvPicPr>
          <p:cNvPr id="67" name="Picture 12">
            <a:extLst>
              <a:ext uri="{FF2B5EF4-FFF2-40B4-BE49-F238E27FC236}">
                <a16:creationId xmlns:a16="http://schemas.microsoft.com/office/drawing/2014/main" id="{DCDF1734-8D6B-4A99-93E5-928737828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57" t="30384" r="66877" b="40681"/>
          <a:stretch/>
        </p:blipFill>
        <p:spPr bwMode="auto">
          <a:xfrm>
            <a:off x="3389117" y="1574323"/>
            <a:ext cx="601700" cy="6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12">
            <a:extLst>
              <a:ext uri="{FF2B5EF4-FFF2-40B4-BE49-F238E27FC236}">
                <a16:creationId xmlns:a16="http://schemas.microsoft.com/office/drawing/2014/main" id="{D8C0BE39-0969-4CF2-9076-4A57C2704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35" t="30056" r="17777" b="40970"/>
          <a:stretch/>
        </p:blipFill>
        <p:spPr bwMode="auto">
          <a:xfrm>
            <a:off x="3308701" y="2667456"/>
            <a:ext cx="675200" cy="6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A1A381A1-5657-4014-9EF8-FD78CBCF07AC}"/>
              </a:ext>
            </a:extLst>
          </p:cNvPr>
          <p:cNvSpPr txBox="1"/>
          <p:nvPr/>
        </p:nvSpPr>
        <p:spPr>
          <a:xfrm>
            <a:off x="3983901" y="1734121"/>
            <a:ext cx="918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rgbClr val="FF6600"/>
                </a:solidFill>
              </a:rPr>
              <a:t>Corresponding </a:t>
            </a:r>
            <a:r>
              <a:rPr lang="en-GB" sz="800" dirty="0"/>
              <a:t>angles are equal.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B535484-DB31-4FA8-9518-FC85DF12A78F}"/>
              </a:ext>
            </a:extLst>
          </p:cNvPr>
          <p:cNvSpPr txBox="1"/>
          <p:nvPr/>
        </p:nvSpPr>
        <p:spPr>
          <a:xfrm>
            <a:off x="3741625" y="2216607"/>
            <a:ext cx="1305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rgbClr val="FF6600"/>
                </a:solidFill>
              </a:rPr>
              <a:t>Alternate</a:t>
            </a:r>
          </a:p>
          <a:p>
            <a:pPr algn="ctr"/>
            <a:r>
              <a:rPr lang="en-GB" sz="800" dirty="0"/>
              <a:t>angles are equal.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1AC2C59-E35E-4842-A27C-964FB51ED864}"/>
              </a:ext>
            </a:extLst>
          </p:cNvPr>
          <p:cNvSpPr txBox="1"/>
          <p:nvPr/>
        </p:nvSpPr>
        <p:spPr>
          <a:xfrm>
            <a:off x="3748236" y="2788930"/>
            <a:ext cx="1305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rgbClr val="FF6600"/>
                </a:solidFill>
              </a:rPr>
              <a:t>Co-interior</a:t>
            </a:r>
          </a:p>
          <a:p>
            <a:pPr algn="ctr"/>
            <a:r>
              <a:rPr lang="en-GB" sz="800" dirty="0"/>
              <a:t>angles add to 180</a:t>
            </a:r>
            <a:r>
              <a:rPr lang="en-GB" sz="800" dirty="0">
                <a:sym typeface="Symbol" panose="05050102010706020507" pitchFamily="18" charset="2"/>
              </a:rPr>
              <a:t>.</a:t>
            </a:r>
            <a:endParaRPr lang="en-GB" sz="800" dirty="0"/>
          </a:p>
        </p:txBody>
      </p:sp>
      <p:sp>
        <p:nvSpPr>
          <p:cNvPr id="72" name="Rounded Rectangle 35">
            <a:extLst>
              <a:ext uri="{FF2B5EF4-FFF2-40B4-BE49-F238E27FC236}">
                <a16:creationId xmlns:a16="http://schemas.microsoft.com/office/drawing/2014/main" id="{480C5F87-81CC-4E83-972C-66D07A81B1EB}"/>
              </a:ext>
            </a:extLst>
          </p:cNvPr>
          <p:cNvSpPr/>
          <p:nvPr/>
        </p:nvSpPr>
        <p:spPr>
          <a:xfrm>
            <a:off x="3160566" y="3434162"/>
            <a:ext cx="3323780" cy="520377"/>
          </a:xfrm>
          <a:prstGeom prst="roundRect">
            <a:avLst/>
          </a:prstGeom>
          <a:noFill/>
          <a:ln w="38100">
            <a:solidFill>
              <a:srgbClr val="870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87022F"/>
                </a:solidFill>
                <a:latin typeface="Calibri" panose="020F0502020204030204" pitchFamily="34" charset="0"/>
              </a:rPr>
              <a:t>Key Words</a:t>
            </a:r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</a:rPr>
              <a:t>Parallel: </a:t>
            </a:r>
            <a:r>
              <a:rPr lang="en-GB" sz="800" dirty="0">
                <a:solidFill>
                  <a:schemeClr val="tx1"/>
                </a:solidFill>
                <a:latin typeface="Calibri" panose="020F0502020204030204" pitchFamily="34" charset="0"/>
              </a:rPr>
              <a:t>Two lines that are always the same distance apart.</a:t>
            </a:r>
          </a:p>
          <a:p>
            <a:r>
              <a:rPr lang="en-GB" sz="800" b="1" dirty="0">
                <a:solidFill>
                  <a:schemeClr val="tx1"/>
                </a:solidFill>
                <a:latin typeface="Calibri" panose="020F0502020204030204" pitchFamily="34" charset="0"/>
              </a:rPr>
              <a:t>Perimeter: </a:t>
            </a:r>
            <a:r>
              <a:rPr lang="en-GB" sz="800" dirty="0">
                <a:solidFill>
                  <a:schemeClr val="tx1"/>
                </a:solidFill>
                <a:latin typeface="Calibri" panose="020F0502020204030204" pitchFamily="34" charset="0"/>
              </a:rPr>
              <a:t>The distance around the outside of a shape.</a:t>
            </a:r>
            <a:endParaRPr lang="en-GB" sz="800" dirty="0">
              <a:solidFill>
                <a:schemeClr val="tx1"/>
              </a:solidFill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B06DBE8C-A95B-442F-BB22-C41959E6CA6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6179" y="2423236"/>
            <a:ext cx="843650" cy="78027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123923B-0D8A-4EF2-BE63-469CCFCAE8B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9506" y="1750413"/>
            <a:ext cx="863455" cy="597536"/>
          </a:xfrm>
          <a:prstGeom prst="rect">
            <a:avLst/>
          </a:prstGeom>
        </p:spPr>
      </p:pic>
      <p:sp>
        <p:nvSpPr>
          <p:cNvPr id="80" name="Rounded Rectangle 26">
            <a:extLst>
              <a:ext uri="{FF2B5EF4-FFF2-40B4-BE49-F238E27FC236}">
                <a16:creationId xmlns:a16="http://schemas.microsoft.com/office/drawing/2014/main" id="{439ECF0A-630A-48CC-8B98-C7C4F9246331}"/>
              </a:ext>
            </a:extLst>
          </p:cNvPr>
          <p:cNvSpPr/>
          <p:nvPr/>
        </p:nvSpPr>
        <p:spPr>
          <a:xfrm>
            <a:off x="4902298" y="1317269"/>
            <a:ext cx="1616268" cy="2018473"/>
          </a:xfrm>
          <a:prstGeom prst="roundRect">
            <a:avLst>
              <a:gd name="adj" fmla="val 9980"/>
            </a:avLst>
          </a:prstGeom>
          <a:noFill/>
          <a:ln w="38100">
            <a:solidFill>
              <a:srgbClr val="FA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Key Concepts</a:t>
            </a:r>
          </a:p>
          <a:p>
            <a:pPr algn="ctr"/>
            <a:endParaRPr lang="en-GB" sz="800" b="1" dirty="0">
              <a:solidFill>
                <a:schemeClr val="tx1"/>
              </a:solidFill>
            </a:endParaRP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Area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F3626942-A2BC-43DA-85F4-82C1756E7A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24" r="4508"/>
          <a:stretch/>
        </p:blipFill>
        <p:spPr>
          <a:xfrm>
            <a:off x="5713709" y="2526630"/>
            <a:ext cx="791495" cy="76819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5BA33DDD-5868-4F02-ADBB-AF6BAFDB307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8765" y="1717500"/>
            <a:ext cx="757695" cy="7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06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350</Words>
  <Application>Microsoft Office PowerPoint</Application>
  <PresentationFormat>A4 Paper (210x297 mm)</PresentationFormat>
  <Paragraphs>149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Symbol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D Corner</dc:creator>
  <cp:lastModifiedBy>Mr. A. Brown</cp:lastModifiedBy>
  <cp:revision>7</cp:revision>
  <dcterms:created xsi:type="dcterms:W3CDTF">2024-10-17T15:14:42Z</dcterms:created>
  <dcterms:modified xsi:type="dcterms:W3CDTF">2024-11-06T08:07:47Z</dcterms:modified>
</cp:coreProperties>
</file>